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RITI GUPTA  —  PORTFOLIO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9902952" y="91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/ 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400" i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My</a:t>
            </a:r>
            <a:endParaRPr lang="en-US" sz="6400" dirty="0"/>
          </a:p>
        </p:txBody>
      </p:sp>
      <p:sp>
        <p:nvSpPr>
          <p:cNvPr id="7" name="Text 5"/>
          <p:cNvSpPr/>
          <p:nvPr/>
        </p:nvSpPr>
        <p:spPr>
          <a:xfrm>
            <a:off x="548640" y="1691640"/>
            <a:ext cx="109728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0" b="1" spc="-400" kern="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Creative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548640" y="3108960"/>
            <a:ext cx="109728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0" b="1" spc="-400" kern="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Port</a:t>
            </a:r>
            <a:pPr indent="0" marL="0">
              <a:buNone/>
            </a:pPr>
            <a:r>
              <a:rPr lang="en-US" sz="12000" b="1" i="1" spc="-400" kern="0" dirty="0">
                <a:solidFill>
                  <a:srgbClr val="D9442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folio</a:t>
            </a:r>
            <a:endParaRPr lang="en-US" sz="12000" dirty="0"/>
          </a:p>
        </p:txBody>
      </p:sp>
      <p:sp>
        <p:nvSpPr>
          <p:cNvPr id="9" name="Shape 7"/>
          <p:cNvSpPr/>
          <p:nvPr/>
        </p:nvSpPr>
        <p:spPr>
          <a:xfrm>
            <a:off x="548640" y="5029200"/>
            <a:ext cx="3200400" cy="0"/>
          </a:xfrm>
          <a:prstGeom prst="line">
            <a:avLst/>
          </a:prstGeom>
          <a:noFill/>
          <a:ln w="25400">
            <a:solidFill>
              <a:srgbClr val="D9442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5166360"/>
            <a:ext cx="5486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200" kern="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RITI GUPTA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48640" y="56235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Creative Strategist   ·   Content Producer   ·   Copywriter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E9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1274552" cy="0"/>
          </a:xfrm>
          <a:prstGeom prst="line">
            <a:avLst/>
          </a:prstGeom>
          <a:noFill/>
          <a:ln w="9525">
            <a:solidFill>
              <a:srgbClr val="C9B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C9BFA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6B635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RITI GUPTA  —  PORTFOLIO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9902952" y="91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6B635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/ 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365760" y="45720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0" dirty="0">
                <a:solidFill>
                  <a:srgbClr val="D9442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“</a:t>
            </a:r>
            <a:endParaRPr lang="en-US" sz="22000" dirty="0"/>
          </a:p>
        </p:txBody>
      </p:sp>
      <p:sp>
        <p:nvSpPr>
          <p:cNvPr id="7" name="Text 5"/>
          <p:cNvSpPr/>
          <p:nvPr/>
        </p:nvSpPr>
        <p:spPr>
          <a:xfrm>
            <a:off x="1097280" y="20116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800" i="1" dirty="0">
                <a:solidFill>
                  <a:srgbClr val="1A171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Everyone has a story to tell.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1097280" y="2971800"/>
            <a:ext cx="10515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800" b="1" i="1" dirty="0">
                <a:solidFill>
                  <a:srgbClr val="D9442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What’s the best way </a:t>
            </a:r>
            <a:pPr indent="0" marL="0">
              <a:buNone/>
            </a:pPr>
            <a:r>
              <a:rPr lang="en-US" sz="4800" i="1" dirty="0">
                <a:solidFill>
                  <a:srgbClr val="1A171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to tell </a:t>
            </a:r>
            <a:pPr indent="0" marL="0">
              <a:buNone/>
            </a:pPr>
            <a:r>
              <a:rPr lang="en-US" sz="4800" i="1" dirty="0">
                <a:solidFill>
                  <a:srgbClr val="1A171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yours?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9720072" y="411480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22000" dirty="0">
                <a:solidFill>
                  <a:srgbClr val="D9442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”</a:t>
            </a:r>
            <a:endParaRPr lang="en-US" sz="2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RITI GUPTA  —  PORTFOLIO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9902952" y="91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/ 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73152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i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Index</a:t>
            </a:r>
            <a:endParaRPr lang="en-US" sz="8000" dirty="0"/>
          </a:p>
        </p:txBody>
      </p:sp>
      <p:sp>
        <p:nvSpPr>
          <p:cNvPr id="7" name="Shape 5"/>
          <p:cNvSpPr/>
          <p:nvPr/>
        </p:nvSpPr>
        <p:spPr>
          <a:xfrm>
            <a:off x="548640" y="1920240"/>
            <a:ext cx="11064240" cy="0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2194560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280160" y="21945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About Me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48640" y="2578608"/>
            <a:ext cx="1106424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2596896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280160" y="2596896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What I Bring to the Table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48640" y="2980944"/>
            <a:ext cx="1106424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2999232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280160" y="2999232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Sunday Getaway Sale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48640" y="3383280"/>
            <a:ext cx="1106424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3401568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280160" y="3401568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Gram’s Brand Launch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48640" y="3785616"/>
            <a:ext cx="1106424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3803904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280160" y="3803904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Hiring Grandmom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48640" y="4187952"/>
            <a:ext cx="1106424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8640" y="4206240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280160" y="420624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April Fools’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48640" y="4590288"/>
            <a:ext cx="1106424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4608576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07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280160" y="4608576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Future Founders’ Program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548640" y="4992624"/>
            <a:ext cx="1106424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8640" y="5010912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08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1280160" y="5010912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Brand Development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548640" y="5394960"/>
            <a:ext cx="1106424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8640" y="5413248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09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1280160" y="5413248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Copywriting &amp; Content IPs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548640" y="5797296"/>
            <a:ext cx="1106424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48640" y="5815584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10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1280160" y="5815584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Contact</a:t>
            </a:r>
            <a:endParaRPr lang="en-US" sz="2000" dirty="0"/>
          </a:p>
        </p:txBody>
      </p:sp>
      <p:sp>
        <p:nvSpPr>
          <p:cNvPr id="37" name="Shape 35"/>
          <p:cNvSpPr/>
          <p:nvPr/>
        </p:nvSpPr>
        <p:spPr>
          <a:xfrm>
            <a:off x="548640" y="6199632"/>
            <a:ext cx="1106424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RITI GUPTA  —  PORTFOLIO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9902952" y="91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/ 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685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ABOUT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960120"/>
            <a:ext cx="109728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5600" b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Hi, I’m </a:t>
            </a:r>
            <a:pPr indent="0" marL="0">
              <a:buNone/>
            </a:pPr>
            <a:r>
              <a:rPr lang="en-US" sz="5600" b="1" i="1" dirty="0">
                <a:solidFill>
                  <a:srgbClr val="D9442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Riti.</a:t>
            </a:r>
            <a:endParaRPr lang="en-US" sz="5600" dirty="0"/>
          </a:p>
        </p:txBody>
      </p:sp>
      <p:sp>
        <p:nvSpPr>
          <p:cNvPr id="8" name="Text 6"/>
          <p:cNvSpPr/>
          <p:nvPr/>
        </p:nvSpPr>
        <p:spPr>
          <a:xfrm>
            <a:off x="548640" y="2377440"/>
            <a:ext cx="576072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0000"/>
              </a:lnSpc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creative professional with 5+ years in advertising &amp; marketing — specialized in copywriting, campaign development and content production.</a:t>
            </a:r>
            <a:endParaRPr lang="en-US" sz="1100" dirty="0"/>
          </a:p>
          <a:p>
            <a:pPr marL="342900" indent="-342900">
              <a:lnSpc>
                <a:spcPct val="140000"/>
              </a:lnSpc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Background spans advertising production, content planning and brand development, including cross-platform brand launch campaigns and strategy.</a:t>
            </a:r>
            <a:endParaRPr lang="en-US" sz="1100" dirty="0"/>
          </a:p>
          <a:p>
            <a:pPr marL="342900" indent="-342900">
              <a:lnSpc>
                <a:spcPct val="140000"/>
              </a:lnSpc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Started as a Director’s Assistant on ad films — building visual language, world, characters and look &amp; feel; coordinating across pre to post-production with stints in scriptwriting.</a:t>
            </a:r>
            <a:endParaRPr lang="en-US" sz="1100" dirty="0"/>
          </a:p>
          <a:p>
            <a:pPr marL="342900" indent="-342900">
              <a:lnSpc>
                <a:spcPct val="140000"/>
              </a:lnSpc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Pivoted into brand as Senior Brand Specialist &amp; Copywriter at StayVista — leading creative strategy, new brand development (design + tone of voice), and cross-platform video IPs.</a:t>
            </a:r>
            <a:endParaRPr lang="en-US" sz="1100" dirty="0"/>
          </a:p>
          <a:p>
            <a:pPr marL="342900" indent="-342900">
              <a:lnSpc>
                <a:spcPct val="140000"/>
              </a:lnSpc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 projects end-to-end, independently or collaboratively. Driven by insight and data to build people-first, emotion-led campaigns.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766560" y="237744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EXPERIENCE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766560" y="2871216"/>
            <a:ext cx="146304" cy="146304"/>
          </a:xfrm>
          <a:prstGeom prst="ellipse">
            <a:avLst/>
          </a:prstGeom>
          <a:solidFill>
            <a:srgbClr val="D94424"/>
          </a:solidFill>
          <a:ln w="12700">
            <a:solidFill>
              <a:srgbClr val="D9442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39712" y="3017520"/>
            <a:ext cx="0" cy="384048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086600" y="274320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2025 — Present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9052560" y="272491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Senior Brand Specialist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9052560" y="292608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StayVista, Mumbai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766560" y="3346704"/>
            <a:ext cx="146304" cy="146304"/>
          </a:xfrm>
          <a:prstGeom prst="ellipse">
            <a:avLst/>
          </a:prstGeom>
          <a:solidFill>
            <a:srgbClr val="D94424"/>
          </a:solidFill>
          <a:ln w="12700">
            <a:solidFill>
              <a:srgbClr val="D9442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39712" y="3493008"/>
            <a:ext cx="0" cy="384048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86600" y="3218688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2023 — 2025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052560" y="3200400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Freelance, Advertising &amp; Film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052560" y="340156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Mumbai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766560" y="3822192"/>
            <a:ext cx="146304" cy="146304"/>
          </a:xfrm>
          <a:prstGeom prst="ellipse">
            <a:avLst/>
          </a:prstGeom>
          <a:solidFill>
            <a:srgbClr val="D94424"/>
          </a:solidFill>
          <a:ln w="12700">
            <a:solidFill>
              <a:srgbClr val="D9442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839712" y="3968496"/>
            <a:ext cx="0" cy="384048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086600" y="3694176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2023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9052560" y="3675888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Director’s Assistant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9052560" y="387705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Snowball Studios, Mumbai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6766560" y="4297680"/>
            <a:ext cx="146304" cy="146304"/>
          </a:xfrm>
          <a:prstGeom prst="ellipse">
            <a:avLst/>
          </a:prstGeom>
          <a:solidFill>
            <a:srgbClr val="D94424"/>
          </a:solidFill>
          <a:ln w="12700">
            <a:solidFill>
              <a:srgbClr val="D94424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839712" y="4443984"/>
            <a:ext cx="0" cy="384048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086600" y="4169664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2021 — 2023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9052560" y="4151376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Freelance Film Industry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9052560" y="4352544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 Angeles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6766560" y="4773168"/>
            <a:ext cx="146304" cy="146304"/>
          </a:xfrm>
          <a:prstGeom prst="ellipse">
            <a:avLst/>
          </a:prstGeom>
          <a:solidFill>
            <a:srgbClr val="D94424"/>
          </a:solidFill>
          <a:ln w="12700">
            <a:solidFill>
              <a:srgbClr val="D94424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839712" y="4919472"/>
            <a:ext cx="0" cy="384048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086600" y="4645152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2021 — 2022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9052560" y="4626864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Filmmaking Course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9052560" y="482803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York Film Academy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6766560" y="5248656"/>
            <a:ext cx="146304" cy="146304"/>
          </a:xfrm>
          <a:prstGeom prst="ellipse">
            <a:avLst/>
          </a:prstGeom>
          <a:solidFill>
            <a:srgbClr val="D94424"/>
          </a:solidFill>
          <a:ln w="12700">
            <a:solidFill>
              <a:srgbClr val="D9442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839712" y="5394960"/>
            <a:ext cx="0" cy="384048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086600" y="512064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2021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9052560" y="5102352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Senior Content Creative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9052560" y="530352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Alfaaz, Mumbai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6766560" y="5724144"/>
            <a:ext cx="146304" cy="146304"/>
          </a:xfrm>
          <a:prstGeom prst="ellipse">
            <a:avLst/>
          </a:prstGeom>
          <a:solidFill>
            <a:srgbClr val="D94424"/>
          </a:solidFill>
          <a:ln w="12700">
            <a:solidFill>
              <a:srgbClr val="D94424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839712" y="5870448"/>
            <a:ext cx="0" cy="384048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086600" y="5596128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2020 — 2021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9052560" y="5577840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Video &amp; Graphic Design Intern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9052560" y="57790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Starter Labs, Mumbai</a:t>
            </a:r>
            <a:endParaRPr lang="en-US" sz="950" dirty="0"/>
          </a:p>
        </p:txBody>
      </p:sp>
      <p:sp>
        <p:nvSpPr>
          <p:cNvPr id="45" name="Shape 43"/>
          <p:cNvSpPr/>
          <p:nvPr/>
        </p:nvSpPr>
        <p:spPr>
          <a:xfrm>
            <a:off x="6766560" y="6199632"/>
            <a:ext cx="146304" cy="146304"/>
          </a:xfrm>
          <a:prstGeom prst="ellipse">
            <a:avLst/>
          </a:prstGeom>
          <a:solidFill>
            <a:srgbClr val="D94424"/>
          </a:solidFill>
          <a:ln w="12700">
            <a:solidFill>
              <a:srgbClr val="D94424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086600" y="6071616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2017 — 2020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9052560" y="6053328"/>
            <a:ext cx="2743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BA, Psychology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9052560" y="62544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 Xavier’s College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RITI GUPTA  —  PORTFOLIO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9902952" y="91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 / 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685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WHAT I BRING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96012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400" b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to the </a:t>
            </a:r>
            <a:pPr indent="0" marL="0">
              <a:buNone/>
            </a:pPr>
            <a:r>
              <a:rPr lang="en-US" sz="6400" b="1" i="1" dirty="0">
                <a:solidFill>
                  <a:srgbClr val="D9442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table.</a:t>
            </a:r>
            <a:endParaRPr lang="en-US" sz="6400" dirty="0"/>
          </a:p>
        </p:txBody>
      </p:sp>
      <p:sp>
        <p:nvSpPr>
          <p:cNvPr id="8" name="Text 6"/>
          <p:cNvSpPr/>
          <p:nvPr/>
        </p:nvSpPr>
        <p:spPr>
          <a:xfrm>
            <a:off x="548640" y="274320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371600" y="27432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Creative Strategy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48640" y="3337560"/>
            <a:ext cx="539496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0" y="274320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40880" y="27432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Copywriting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217920" y="3337560"/>
            <a:ext cx="539496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352044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371600" y="352044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Brand Research &amp; Development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548640" y="4114800"/>
            <a:ext cx="539496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17920" y="352044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040880" y="352044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Campaign Development &amp; Execution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6217920" y="4114800"/>
            <a:ext cx="539496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429768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371600" y="4297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Social Media Content (IPs)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48640" y="4892040"/>
            <a:ext cx="539496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0" y="429768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040880" y="42976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Content Planning &amp; Production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6217920" y="4892040"/>
            <a:ext cx="539496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507492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07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371600" y="507492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Direction &amp; Visualization</a:t>
            </a:r>
            <a:endParaRPr lang="en-US" sz="2200" dirty="0"/>
          </a:p>
        </p:txBody>
      </p:sp>
      <p:sp>
        <p:nvSpPr>
          <p:cNvPr id="28" name="Shape 26"/>
          <p:cNvSpPr/>
          <p:nvPr/>
        </p:nvSpPr>
        <p:spPr>
          <a:xfrm>
            <a:off x="548640" y="5669280"/>
            <a:ext cx="5394960" cy="0"/>
          </a:xfrm>
          <a:prstGeom prst="line">
            <a:avLst/>
          </a:prstGeom>
          <a:noFill/>
          <a:ln w="6350">
            <a:solidFill>
              <a:srgbClr val="2A241F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RITI GUPTA  —  PORTFOLIO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9902952" y="91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 / 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685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CAMPAIGN  01 / 05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960120"/>
            <a:ext cx="109728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5400" b="1" spc="-100" kern="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Sunday Getaway Sale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548640" y="21488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9A938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Year-long cross-platform sale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8640" y="297180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OBJECTIVE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48640" y="324612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 sales.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374904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INSIGHT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48640" y="402336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Weekday booking numbers — especially Sundays and Mondays — were relatively low.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452628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CAMPAIGN TYPE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48640" y="48006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Year-long campaign · social, email, WhatsApp, RCS, website banners.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035040" y="2971800"/>
            <a:ext cx="0" cy="3291840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09360" y="297180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THE IDEA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309360" y="3246120"/>
            <a:ext cx="55778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26% off on Sunday stays, all through 2026.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309360" y="457200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KEY VISUALS &amp; COMMUNICATION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309360" y="4846320"/>
            <a:ext cx="55778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Linking Sunday stays with the idea of an extended weekend and the visual world of “Lazy Sundays.”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RITI GUPTA  —  PORTFOLIO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9902952" y="91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07 / 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685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CAMPAIGN  02 / 05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960120"/>
            <a:ext cx="109728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5400" b="1" spc="-100" kern="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Gram’s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548640" y="21488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9A938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 lifestyle resort by StayVista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8640" y="297180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OBJECTIVE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48640" y="324612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awareness for the launch of a new StayVista sub-brand.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374904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INSIGHT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48640" y="402336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Modern travelers have different preferences and tend to prefer unique, low-budget stays.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452628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CAMPAIGN TYPE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48640" y="48006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Brand launch · promoted across all channels.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035040" y="2971800"/>
            <a:ext cx="0" cy="3291840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09360" y="297180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THE IDEA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309360" y="3246120"/>
            <a:ext cx="55778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Welcome to Gram’s — where hotel comfort meets hostel vibe.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309360" y="457200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KEY VISUALS &amp; COMMUNICATION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309360" y="4846320"/>
            <a:ext cx="55778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Retro-cool stay combining hotel comfort with hostel vibe. Striking design, unique activities, nostalgic community feel. Main asset: launch film, released cross-platform.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RITI GUPTA  —  PORTFOLIO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9902952" y="91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08 / 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685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CAMPAIGN  03 / 05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960120"/>
            <a:ext cx="109728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5400" b="1" spc="-100" kern="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Hiring Grandmom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548640" y="21488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9A938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 promotional campaign in disguise — for Gram’s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8640" y="297180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OBJECTIVE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48640" y="324612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Increase brand awareness and engagement.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374904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INSIGHT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48640" y="402336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Humanizing the brand with an ambassador leads to more relatability.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452628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CAMPAIGN TYPE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48640" y="48006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Hiring campaign (promotional in disguise).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48640" y="530352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REACH (PHASE 1)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48640" y="557784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Lakh+ across LinkedIn &amp; Instagram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035040" y="2971800"/>
            <a:ext cx="0" cy="3291840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297180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THE IDEA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309360" y="3246120"/>
            <a:ext cx="55778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Get a “cool” grandmother to audit and promote a property inspired by her.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309360" y="457200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KEY VISUALS &amp; COMMUNICATION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309360" y="4846320"/>
            <a:ext cx="55778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Trending formats to ensure high reach, followed by posts of a grandmom who keeps up with the trends.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RITI GUPTA  —  PORTFOLIO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9902952" y="91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09 / 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685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CAMPAIGN  04 / 05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960120"/>
            <a:ext cx="109728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5400" b="1" spc="-100" kern="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April Fools’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548640" y="21488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9A938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Topical campaign · lead generation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8640" y="297180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OBJECTIVE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48640" y="324612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Increase engagement and generate leads.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374904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INSIGHT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48640" y="402336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Fake listings have become a big issue with the rise of AI.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452628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CAMPAIGN TYPE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48640" y="48006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Topical campaign for April Fools’.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035040" y="2971800"/>
            <a:ext cx="0" cy="3291840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09360" y="297180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THE IDEA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309360" y="3246120"/>
            <a:ext cx="55778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An “unbelievable” AI-generated sky-hanging villa listing in Spiti Valley.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309360" y="457200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KEY VISUALS &amp; COMMUNICATION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309360" y="4846320"/>
            <a:ext cx="55778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reel with a sign-up form to generate leads, followed by a scam-awareness reel and special discounts for everyone who signed up.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RITI GUPTA  —  PORTFOLIO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9902952" y="91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10 / 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685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CAMPAIGN  05 / 05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960120"/>
            <a:ext cx="109728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5400" b="1" spc="-100" kern="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Future Founders’ Program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548640" y="21488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9A938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Now an annually recurring program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8640" y="297180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OBJECTIVE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48640" y="324612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Hire GenZ students for a summer internship.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374904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INSIGHT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48640" y="402336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GenZ looks for internships that are hands-on — learning multiple things without being boxed in.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452628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CAMPAIGN TYPE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48640" y="48006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Hiring campaign.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48640" y="530352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RESPONSE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48640" y="557784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1,100+ applicants · 10 selected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40" y="6080760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REACH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48640" y="635508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2.2 Lakhs+ across Instagram &amp; LinkedIn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035040" y="2971800"/>
            <a:ext cx="0" cy="3291840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09360" y="297180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THE IDEA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309360" y="3246120"/>
            <a:ext cx="55778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Not Another Yawning Internship.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309360" y="457200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KEY VISUALS &amp; COMMUNICATION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309360" y="4846320"/>
            <a:ext cx="55778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Showcasing a day in the life of GenZ interns at StayVista.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RITI GUPTA  —  PORTFOLIO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9902952" y="91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11 / 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BRAND DEVELOPMENT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96012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Building </a:t>
            </a:r>
            <a:pPr indent="0" marL="0">
              <a:buNone/>
            </a:pPr>
            <a:r>
              <a:rPr lang="en-US" sz="6000" b="1" i="1" dirty="0">
                <a:solidFill>
                  <a:srgbClr val="D9442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Gram’s.</a:t>
            </a:r>
            <a:endParaRPr lang="en-US" sz="60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5394960" cy="1600200"/>
          </a:xfrm>
          <a:prstGeom prst="rect">
            <a:avLst/>
          </a:prstGeom>
          <a:solidFill>
            <a:srgbClr val="221C17"/>
          </a:solidFill>
          <a:ln w="9525">
            <a:solidFill>
              <a:srgbClr val="3A33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017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22960" y="32918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Research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22960" y="3794760"/>
            <a:ext cx="484632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Led research on the ideal target audience and competitor analysis for the brand.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217920" y="2834640"/>
            <a:ext cx="5394960" cy="1600200"/>
          </a:xfrm>
          <a:prstGeom prst="rect">
            <a:avLst/>
          </a:prstGeom>
          <a:solidFill>
            <a:srgbClr val="221C17"/>
          </a:solidFill>
          <a:ln w="9525">
            <a:solidFill>
              <a:srgbClr val="3A332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0" y="3017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492240" y="32918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Design Direction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492240" y="3794760"/>
            <a:ext cx="484632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Worked on the overall design look &amp; feel with the design team.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48640" y="4617720"/>
            <a:ext cx="5394960" cy="1600200"/>
          </a:xfrm>
          <a:prstGeom prst="rect">
            <a:avLst/>
          </a:prstGeom>
          <a:solidFill>
            <a:srgbClr val="221C17"/>
          </a:solidFill>
          <a:ln w="9525">
            <a:solidFill>
              <a:srgbClr val="3A332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48006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22960" y="50749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Physical Spaces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22960" y="5577840"/>
            <a:ext cx="484632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Provided inspiration and coordinated with graphic + interior design teams for installations at the property.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217920" y="4617720"/>
            <a:ext cx="5394960" cy="1600200"/>
          </a:xfrm>
          <a:prstGeom prst="rect">
            <a:avLst/>
          </a:prstGeom>
          <a:solidFill>
            <a:srgbClr val="221C17"/>
          </a:solidFill>
          <a:ln w="9525">
            <a:solidFill>
              <a:srgbClr val="3A332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92240" y="48006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492240" y="50749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Brand Voice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6492240" y="5577840"/>
            <a:ext cx="484632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Developed brand language and copy for digital and physical collaterals; assisted on landing page content with the product team.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RITI GUPTA  —  PORTFOLIO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9902952" y="91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12 / 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COPYWRITING &amp; CONTENT IPS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96012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5800" b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Words that </a:t>
            </a:r>
            <a:pPr indent="0" marL="0">
              <a:buNone/>
            </a:pPr>
            <a:r>
              <a:rPr lang="en-US" sz="5800" b="1" i="1" dirty="0">
                <a:solidFill>
                  <a:srgbClr val="D9442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travel.</a:t>
            </a:r>
            <a:endParaRPr lang="en-US" sz="5800" dirty="0"/>
          </a:p>
        </p:txBody>
      </p:sp>
      <p:sp>
        <p:nvSpPr>
          <p:cNvPr id="8" name="Text 6"/>
          <p:cNvSpPr/>
          <p:nvPr/>
        </p:nvSpPr>
        <p:spPr>
          <a:xfrm>
            <a:off x="548640" y="27432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WHAT I WRITE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48640" y="3108960"/>
            <a:ext cx="5486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0000"/>
              </a:lnSpc>
              <a:spcAft>
                <a:spcPts val="600"/>
              </a:spcAft>
              <a:buSzPct val="100000"/>
              <a:buChar char="—"/>
            </a:pPr>
            <a:r>
              <a:rPr lang="en-US" sz="12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Topical &amp; trend-setting Instagram posts and reels</a:t>
            </a:r>
            <a:endParaRPr lang="en-US" sz="1200" dirty="0"/>
          </a:p>
          <a:p>
            <a:pPr marL="342900" indent="-342900">
              <a:lnSpc>
                <a:spcPct val="140000"/>
              </a:lnSpc>
              <a:spcAft>
                <a:spcPts val="600"/>
              </a:spcAft>
              <a:buSzPct val="100000"/>
              <a:buChar char="—"/>
            </a:pPr>
            <a:r>
              <a:rPr lang="en-US" sz="12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Emailers</a:t>
            </a:r>
            <a:endParaRPr lang="en-US" sz="1200" dirty="0"/>
          </a:p>
          <a:p>
            <a:pPr marL="342900" indent="-342900">
              <a:lnSpc>
                <a:spcPct val="140000"/>
              </a:lnSpc>
              <a:spcAft>
                <a:spcPts val="600"/>
              </a:spcAft>
              <a:buSzPct val="100000"/>
              <a:buChar char="—"/>
            </a:pPr>
            <a:r>
              <a:rPr lang="en-US" sz="12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Campaign conceptualization &amp; brief development</a:t>
            </a:r>
            <a:endParaRPr lang="en-US" sz="1200" dirty="0"/>
          </a:p>
          <a:p>
            <a:pPr marL="342900" indent="-342900">
              <a:lnSpc>
                <a:spcPct val="140000"/>
              </a:lnSpc>
              <a:spcAft>
                <a:spcPts val="600"/>
              </a:spcAft>
              <a:buSzPct val="100000"/>
              <a:buChar char="—"/>
            </a:pPr>
            <a:r>
              <a:rPr lang="en-US" sz="12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Influencer collaboration &amp; brand partnership briefs</a:t>
            </a:r>
            <a:endParaRPr lang="en-US" sz="1200" dirty="0"/>
          </a:p>
          <a:p>
            <a:pPr marL="342900" indent="-342900">
              <a:lnSpc>
                <a:spcPct val="140000"/>
              </a:lnSpc>
              <a:spcAft>
                <a:spcPts val="600"/>
              </a:spcAft>
              <a:buSzPct val="100000"/>
              <a:buChar char="—"/>
            </a:pPr>
            <a:r>
              <a:rPr lang="en-US" sz="1200" dirty="0">
                <a:solidFill>
                  <a:srgbClr val="F2ED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Video &amp; carousel ads for Meta and Google Ads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309360" y="2743200"/>
            <a:ext cx="0" cy="3566160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0" y="27432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CONTENT IPS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583680" y="30632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Check-in with StayVista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583680" y="3474720"/>
            <a:ext cx="530352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cross-platform, founder-led series sharing the brand story through new and trending formats. Built brand awareness, humanized the brand — strong engagement &amp; reach on LinkedIn.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583680" y="484632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Scam Awareness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583680" y="5257800"/>
            <a:ext cx="53035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A93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series of reels &amp; posts educating audiences on possible scam operations and how to avoid them. Crossed targeted reach through video content.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3A332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914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RITI GUPTA  —  PORTFOLIO 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9902952" y="914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13 / 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1280160"/>
            <a:ext cx="1106424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6000" b="1" spc="-100" kern="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Looking for a </a:t>
            </a:r>
            <a:pPr indent="0" marL="0">
              <a:lnSpc>
                <a:spcPct val="110000"/>
              </a:lnSpc>
              <a:buNone/>
            </a:pPr>
            <a:r>
              <a:rPr lang="en-US" sz="6000" b="1" i="1" spc="-100" kern="0" dirty="0">
                <a:solidFill>
                  <a:srgbClr val="D9442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creative mind</a:t>
            </a:r>
            <a:pPr indent="0" marL="0">
              <a:lnSpc>
                <a:spcPct val="110000"/>
              </a:lnSpc>
              <a:buNone/>
            </a:pPr>
            <a:endParaRPr lang="en-US" sz="60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6000" b="1" spc="-100" kern="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to help build your brand?</a:t>
            </a:r>
            <a:endParaRPr lang="en-US" sz="6000" dirty="0"/>
          </a:p>
        </p:txBody>
      </p:sp>
      <p:sp>
        <p:nvSpPr>
          <p:cNvPr id="7" name="Shape 5"/>
          <p:cNvSpPr/>
          <p:nvPr/>
        </p:nvSpPr>
        <p:spPr>
          <a:xfrm>
            <a:off x="548640" y="4389120"/>
            <a:ext cx="3200400" cy="0"/>
          </a:xfrm>
          <a:prstGeom prst="line">
            <a:avLst/>
          </a:prstGeom>
          <a:noFill/>
          <a:ln w="25400">
            <a:solidFill>
              <a:srgbClr val="D9442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45262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D9442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GET IN TOUCH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48640" y="493776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EMAIL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286000" y="489204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ritigupta1110@gmail.com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48640" y="539496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LINKEDIN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286000" y="534924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linkedin.com/in/riti11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48640" y="585216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938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PHONE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286000" y="580644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2EDE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+91 89284 86003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159752" y="5486400"/>
            <a:ext cx="448056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5200" i="1" dirty="0">
                <a:solidFill>
                  <a:srgbClr val="D9442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Thank you.</a:t>
            </a:r>
            <a:endParaRPr lang="en-US" sz="5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Riti Gupta — Creative Portfolio</dc:title>
  <dc:subject>PptxGenJS Presentation</dc:subject>
  <dc:creator>Riti Gupta</dc:creator>
  <cp:lastModifiedBy>Riti Gupta</cp:lastModifiedBy>
  <cp:revision>1</cp:revision>
  <dcterms:created xsi:type="dcterms:W3CDTF">2026-06-27T13:41:13Z</dcterms:created>
  <dcterms:modified xsi:type="dcterms:W3CDTF">2026-06-27T13:41:13Z</dcterms:modified>
</cp:coreProperties>
</file>